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543A-F5A5-480F-8F61-44033AA3D5BE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C8C3A-34B4-4742-9A32-39D374E094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969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F74BE-F6DB-68B3-EADD-76BD7EDAA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80F3F8-5CBA-97DF-9FB7-6573B1B7A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6847F9-8099-BCA5-7E52-04808EDF0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D5B6-27E6-4622-9735-F285961A9100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5FDCEA-0D2E-846E-33D0-4F1BE82B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85A4D-E03A-46E7-9320-EF365753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40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B0B43-54ED-B39E-214A-54421D925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8BC094-579C-7CFB-E068-5941A530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974EFD-5E14-C031-65F0-0F2065F7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7F99-70C9-4992-BE0F-5B4C6661AC86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87310-E0EF-0332-0395-D79ABFC55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6ABF73-D3C9-3073-8282-FF28FAF8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54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861E11-2208-D6E2-412E-D7D1BF140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CE790A-702A-1308-AD2A-425CD68D7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F85F9-EA77-1F55-477E-5E117818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0F03-1943-416E-8B5D-2E98DF3E841B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89BB07-9472-46C4-E66C-CFC49A63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6533D-E98E-C5C4-E70B-3BD199C7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77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3868A-98E1-35E1-0EBF-5B6EA66B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D2A1BE-4D74-709F-0B0D-CC9DEB0EC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90315-7BE4-C01C-9930-D131E8590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7C82EF-AEC3-B527-D8AF-E8943165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DD824C-30C6-D971-6A55-9AFB288B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18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C1516-7529-01B2-E7D2-6755833E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4CA82-D95C-E4FD-36F1-A3BDACD1C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3A0BD-77EE-7A4B-C09E-238BB78D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0A82-C6AC-4CF6-8715-D19DC9060476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4D1E3-6736-F08D-63A6-5CA5607AE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852580-7C3A-9B91-7FF1-9DF9A91E5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7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497B7-F16C-C41B-DF5E-BF9C01F8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9FC77-5C58-4200-C029-4AC99A076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A45492-CE92-CF35-CB8E-77F569EA7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9FB36A-2C04-6A44-97A7-3AEE9573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F883-426F-4C35-A966-FE00B98C81E1}" type="datetime1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235C4-9E28-29D0-A45F-F1C46ADA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330D9F-7D17-E670-94C1-4E22B628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84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B134-04F3-9C10-D433-969768B8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358B12-7496-B0CE-997A-473C455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8BB5F8-4D64-CECD-5C82-D55D83C2E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111C02-7C68-D02A-318C-F2AB4BA76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2A4FC4-86A7-33C8-509E-4EB3EA5E7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070D06-B6C0-E5DB-A3FD-0570ABD0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6B07-2A92-4FE7-815C-9677269F3A42}" type="datetime1">
              <a:rPr lang="ru-RU" smtClean="0"/>
              <a:t>03.11.2022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DB5ABB-768A-EA96-0D1E-85988349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7A5517-2BF6-00C7-4EAE-31B86582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0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0A6F7-0685-CDCE-7349-8B420E146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DC12F1-262B-D59F-9FAB-F1F5A4D8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99F7-294D-4EEF-A378-2AF4549C19AA}" type="datetime1">
              <a:rPr lang="ru-RU" smtClean="0"/>
              <a:t>03.11.2022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A06EB7F-8983-A90B-6079-B137C905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502DE1-232A-4D6A-15B3-A97A6056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81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9160FB9-8539-171D-9EDF-13CB1BEF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BEF5F-E9B4-4F92-8270-C76190D746BB}" type="datetime1">
              <a:rPr lang="ru-RU" smtClean="0"/>
              <a:t>03.11.2022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3BB19A-767A-3BDD-F5E8-90D6B8B3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3FCEAD-7E00-9746-115B-24B6BD8E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8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2CEED-EEED-3C58-F1F5-B5A54BAD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968205-B43D-9820-8C41-1F94516C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C60B72-E88A-E7A2-4805-E814D0ED7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9864C6-6993-492C-6DE4-3014948C3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CE8E-6A89-48C8-A389-E93F6EB9AAFC}" type="datetime1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D94E71-114A-9192-6536-E6C86707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D3E317-2C82-8878-0529-F80E8F4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13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19D1-DF89-BCB0-1F3F-DAD7CD5E5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7FB7A5-2116-BC11-84A0-E0615617F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1EB885-95E8-9DB5-47A2-73C7FF4F1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A20B9-FB65-0A65-4016-3B2C5C58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DE11-8055-4D3F-830B-B89209290EF3}" type="datetime1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EFAA71-5513-7897-7D88-E4F300E9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F4A248-7222-4271-80DB-B05A1244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8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1EAF-6952-C947-62E7-4A811CBCC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9C5C31-1608-3C64-1081-625B4E6AE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44A23E-E725-0366-013E-EF6C9AAC8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5889-D16D-4223-A774-597D2A42B3B6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940B6F-5664-81EB-BF67-66E82D019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D1D8E9-EB8E-F75D-48BF-0E5B86DCB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AEE4-40DA-4138-A3D0-2E717ADDF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9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ast.ru/c-malware" TargetMode="External"/><Relationship Id="rId2" Type="http://schemas.openxmlformats.org/officeDocument/2006/relationships/hyperlink" Target="https://www.avast.ru/c-trojan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eepingcomputer.com/news/security/pan-asian-retail-giant-dairy-farm-suffers-revil-ransomware-attack/" TargetMode="External"/><Relationship Id="rId2" Type="http://schemas.openxmlformats.org/officeDocument/2006/relationships/hyperlink" Target="https://www.bleepingcomputer.com/news/security/computer-giant-acer-hit-by-50-million-ransomware-attac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mputerweekly.com/news/252498463/Retailer-FatFace-pays-2m-ransom-to-Conti-cyber-criminal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kb_osu" TargetMode="External"/><Relationship Id="rId2" Type="http://schemas.openxmlformats.org/officeDocument/2006/relationships/hyperlink" Target="mailto:mois@mail.osu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vc.ru/services/291791-yandeks-rasskazal-podrobnosti-krupneyshey-ddos-ataki-istochnikom-stal-botnet-s-chudovishchnym-pokazatelem-zaprosov?sub1=what-is-cybersecurity&amp;sub2=blog&amp;sub4=yandex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D1589-678A-ADB8-BD8B-6587253FE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КИБЕРБЕЗОПАСНОСТЬ И ЗАЩИТА ДАННЫХ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F2DCBB-568B-74E0-4C07-3B595B67D0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Влацкая И.В. Оренбургский государственный университет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97F9FD-B2F9-E70E-7E37-B4214F97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474D6-BCC6-49B0-889D-9F6A5D61657D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2D6155-DC8B-CB3A-BE35-D67A017F3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02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34730-D8C2-4365-8CC5-3DF32982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Бытовые камеры видеонаблюдения, погодные станции, роутеры и другая техника стали для хакеров ключом для взлома российских банков. В ноябре 2017 года одна такая атака шла более суток.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A888975-5731-4AC9-BF96-41AF780F0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378" y="1825625"/>
            <a:ext cx="7361244" cy="435133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245FA74-E21F-4449-A4C9-FEE0EF94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522C03-8AF6-4F46-BBC3-F50F9350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811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2AFC3-94C3-4429-8CA2-56A29921B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В сентябре 2016 г. китайские хакеры из компании </a:t>
            </a:r>
            <a:r>
              <a:rPr lang="ru-RU" sz="3600" b="1" dirty="0" err="1"/>
              <a:t>Keen</a:t>
            </a:r>
            <a:r>
              <a:rPr lang="ru-RU" sz="3600" b="1" dirty="0"/>
              <a:t> </a:t>
            </a:r>
            <a:r>
              <a:rPr lang="ru-RU" sz="3600" b="1" dirty="0" err="1"/>
              <a:t>Security</a:t>
            </a:r>
            <a:r>
              <a:rPr lang="ru-RU" sz="3600" b="1" dirty="0"/>
              <a:t> </a:t>
            </a:r>
            <a:r>
              <a:rPr lang="ru-RU" sz="3600" b="1" dirty="0" err="1"/>
              <a:t>Lab</a:t>
            </a:r>
            <a:r>
              <a:rPr lang="ru-RU" sz="3600" b="1" dirty="0"/>
              <a:t>, специализирующейся на кибербезопасности, смогли удаленно взломать электромобиль </a:t>
            </a:r>
            <a:r>
              <a:rPr lang="ru-RU" sz="3600" b="1" dirty="0" err="1"/>
              <a:t>Tesla</a:t>
            </a:r>
            <a:r>
              <a:rPr lang="ru-RU" sz="3600" b="1" dirty="0"/>
              <a:t> </a:t>
            </a:r>
            <a:r>
              <a:rPr lang="ru-RU" sz="3600" b="1" dirty="0" err="1"/>
              <a:t>Model</a:t>
            </a:r>
            <a:r>
              <a:rPr lang="ru-RU" sz="3600" b="1" dirty="0"/>
              <a:t> </a:t>
            </a:r>
            <a:r>
              <a:rPr lang="en-US" dirty="0"/>
              <a:t>S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961BA6F-16F1-4491-92DD-09C1E8098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573" y="1855316"/>
            <a:ext cx="7632854" cy="4291956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B28949BA-66C8-416C-81FC-E72FB56D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CEE148-98B6-433D-91DE-461BA4DC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39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B2361-0327-4F79-94E4-C81DEF76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Развлекся с "Боингом"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45E9F7-AC10-4051-8120-A4E92ED12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Крис Робертс сумел взломать самолет, на котором летел, подключив свой ноутбук к системе развлекательного центра "Боинга". Выяснилось, что такую операцию он проворачивал не менее 20 раз во время полетов. Парень в пассажирском кресле получал доступ к управлению двигателем, вводил команды набора высоты. 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0FCCD-0807-42A8-BF0D-16A67643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CD5AC2-5684-4005-947F-DD7B2474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631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8714-F4FD-4ED8-BA7B-16523AA62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390C2B-26AF-4DA1-B88E-84747C286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пятницу, 21 октября 2016 года, была зафиксирована крупная </a:t>
            </a:r>
            <a:r>
              <a:rPr lang="ru-RU" dirty="0" err="1"/>
              <a:t>DDoS</a:t>
            </a:r>
            <a:r>
              <a:rPr lang="ru-RU" dirty="0"/>
              <a:t>-атака на провайдера </a:t>
            </a:r>
            <a:r>
              <a:rPr lang="ru-RU" dirty="0" err="1"/>
              <a:t>Dyn</a:t>
            </a:r>
            <a:r>
              <a:rPr lang="ru-RU" dirty="0"/>
              <a:t>. Она привела к сбоям в работе таких ресурсов, как  </a:t>
            </a:r>
            <a:r>
              <a:rPr lang="ru-RU" dirty="0" err="1"/>
              <a:t>Twitter</a:t>
            </a:r>
            <a:r>
              <a:rPr lang="ru-RU" dirty="0"/>
              <a:t>, </a:t>
            </a:r>
            <a:r>
              <a:rPr lang="ru-RU" dirty="0" err="1"/>
              <a:t>Amazon</a:t>
            </a:r>
            <a:r>
              <a:rPr lang="ru-RU" dirty="0"/>
              <a:t>, </a:t>
            </a:r>
            <a:r>
              <a:rPr lang="ru-RU" dirty="0" err="1"/>
              <a:t>Reddit</a:t>
            </a:r>
            <a:r>
              <a:rPr lang="ru-RU" dirty="0"/>
              <a:t>, </a:t>
            </a:r>
            <a:r>
              <a:rPr lang="ru-RU" dirty="0" err="1"/>
              <a:t>Airbnb</a:t>
            </a:r>
            <a:r>
              <a:rPr lang="ru-RU" dirty="0"/>
              <a:t>, </a:t>
            </a:r>
            <a:r>
              <a:rPr lang="ru-RU" dirty="0" err="1"/>
              <a:t>Tumblr</a:t>
            </a:r>
            <a:r>
              <a:rPr lang="ru-RU" dirty="0"/>
              <a:t>, </a:t>
            </a:r>
            <a:r>
              <a:rPr lang="ru-RU" dirty="0" err="1"/>
              <a:t>GitHub</a:t>
            </a:r>
            <a:r>
              <a:rPr lang="ru-RU" dirty="0"/>
              <a:t>, </a:t>
            </a:r>
            <a:r>
              <a:rPr lang="ru-RU" dirty="0" err="1"/>
              <a:t>PayPal</a:t>
            </a:r>
            <a:r>
              <a:rPr lang="ru-RU" dirty="0"/>
              <a:t>, </a:t>
            </a:r>
            <a:r>
              <a:rPr lang="ru-RU" dirty="0" err="1"/>
              <a:t>Spotify</a:t>
            </a:r>
            <a:r>
              <a:rPr lang="ru-RU" dirty="0"/>
              <a:t>, </a:t>
            </a:r>
            <a:r>
              <a:rPr lang="ru-RU" dirty="0" err="1"/>
              <a:t>SoundCloud</a:t>
            </a:r>
            <a:r>
              <a:rPr lang="ru-RU" dirty="0"/>
              <a:t>, </a:t>
            </a:r>
            <a:r>
              <a:rPr lang="ru-RU" dirty="0" err="1"/>
              <a:t>Medium</a:t>
            </a:r>
            <a:r>
              <a:rPr lang="ru-RU" dirty="0"/>
              <a:t>,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New</a:t>
            </a:r>
            <a:r>
              <a:rPr lang="ru-RU" dirty="0"/>
              <a:t> </a:t>
            </a:r>
            <a:r>
              <a:rPr lang="ru-RU" dirty="0" err="1"/>
              <a:t>York</a:t>
            </a:r>
            <a:r>
              <a:rPr lang="ru-RU" dirty="0"/>
              <a:t> </a:t>
            </a:r>
            <a:r>
              <a:rPr lang="ru-RU" dirty="0" err="1"/>
              <a:t>Times</a:t>
            </a:r>
            <a:r>
              <a:rPr lang="ru-RU" dirty="0"/>
              <a:t> и </a:t>
            </a:r>
            <a:r>
              <a:rPr lang="ru-RU" dirty="0" err="1"/>
              <a:t>Vox</a:t>
            </a:r>
            <a:r>
              <a:rPr lang="ru-RU" dirty="0"/>
              <a:t> </a:t>
            </a:r>
            <a:r>
              <a:rPr lang="ru-RU" dirty="0" err="1"/>
              <a:t>Media</a:t>
            </a:r>
            <a:r>
              <a:rPr lang="ru-RU" dirty="0"/>
              <a:t>. В общей сложности </a:t>
            </a:r>
            <a:r>
              <a:rPr lang="ru-RU" dirty="0" err="1"/>
              <a:t>Dyn</a:t>
            </a:r>
            <a:r>
              <a:rPr lang="ru-RU" dirty="0"/>
              <a:t> работает с 6% компаний из списка </a:t>
            </a:r>
            <a:r>
              <a:rPr lang="ru-RU" dirty="0" err="1"/>
              <a:t>Fortune</a:t>
            </a:r>
            <a:r>
              <a:rPr lang="ru-RU" dirty="0"/>
              <a:t> 500. В атаке были задействованы «десятки миллионов отдельных IP адресов». По некоторым данным мощность атаки достигала 1,2 Тб/с. Ответственность за взлом на себя взяли </a:t>
            </a:r>
            <a:r>
              <a:rPr lang="ru-RU" dirty="0" err="1"/>
              <a:t>New</a:t>
            </a:r>
            <a:r>
              <a:rPr lang="ru-RU" dirty="0"/>
              <a:t> 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Hackers</a:t>
            </a:r>
            <a:r>
              <a:rPr lang="ru-RU" dirty="0"/>
              <a:t>, но эксперты говорят, что нападение было организовано через </a:t>
            </a:r>
            <a:r>
              <a:rPr lang="ru-RU" dirty="0" err="1"/>
              <a:t>IoT</a:t>
            </a:r>
            <a:r>
              <a:rPr lang="ru-RU" dirty="0"/>
              <a:t>-устройства.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494C2-C570-4694-BB7C-8761BBC0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F2D43D-A042-4255-A349-F6D618ED3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95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498B-40FE-4C41-A108-885F6412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15A5A1-8BC4-4B60-862B-D46FB00DB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Более 50 банков по всему миру стали жертвой банковского </a:t>
            </a:r>
            <a:r>
              <a:rPr lang="ru-RU" dirty="0">
                <a:hlinkClick r:id="rId2"/>
              </a:rPr>
              <a:t>трояна</a:t>
            </a:r>
            <a:r>
              <a:rPr lang="ru-RU" dirty="0"/>
              <a:t> GM </a:t>
            </a:r>
            <a:r>
              <a:rPr lang="ru-RU" dirty="0" err="1"/>
              <a:t>Bot</a:t>
            </a:r>
            <a:r>
              <a:rPr lang="ru-RU" dirty="0"/>
              <a:t>, который маскируется под их официальные приложения. Среди жертв </a:t>
            </a:r>
            <a:r>
              <a:rPr lang="ru-RU" dirty="0">
                <a:hlinkClick r:id="rId3"/>
              </a:rPr>
              <a:t>вредоносного ПО</a:t>
            </a:r>
            <a:r>
              <a:rPr lang="ru-RU" dirty="0"/>
              <a:t> оказались клиенты мобильных приложений </a:t>
            </a:r>
            <a:r>
              <a:rPr lang="ru-RU" dirty="0" err="1"/>
              <a:t>Citibank</a:t>
            </a:r>
            <a:r>
              <a:rPr lang="ru-RU" dirty="0"/>
              <a:t>, ING, </a:t>
            </a:r>
            <a:r>
              <a:rPr lang="ru-RU" dirty="0" err="1"/>
              <a:t>Bank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America</a:t>
            </a:r>
            <a:r>
              <a:rPr lang="ru-RU" dirty="0"/>
              <a:t>, а также других крупных банков в США, Канаде, Австралии и странах Европы. </a:t>
            </a:r>
          </a:p>
          <a:p>
            <a:r>
              <a:rPr lang="ru-RU" dirty="0"/>
              <a:t>GM </a:t>
            </a:r>
            <a:r>
              <a:rPr lang="ru-RU" dirty="0" err="1"/>
              <a:t>Bot</a:t>
            </a:r>
            <a:r>
              <a:rPr lang="ru-RU" dirty="0"/>
              <a:t>, также известный как </a:t>
            </a:r>
            <a:r>
              <a:rPr lang="ru-RU" dirty="0" err="1"/>
              <a:t>Acecard</a:t>
            </a:r>
            <a:r>
              <a:rPr lang="ru-RU" dirty="0"/>
              <a:t>, </a:t>
            </a:r>
            <a:r>
              <a:rPr lang="ru-RU" dirty="0" err="1"/>
              <a:t>SlemBunk</a:t>
            </a:r>
            <a:r>
              <a:rPr lang="ru-RU" dirty="0"/>
              <a:t> и </a:t>
            </a:r>
            <a:r>
              <a:rPr lang="ru-RU" dirty="0" err="1"/>
              <a:t>Bankosy</a:t>
            </a:r>
            <a:r>
              <a:rPr lang="ru-RU" dirty="0"/>
              <a:t>, обманом выманивает у пользователей данные для входа в Интернет-банк и прочую персональную информацию, посредством отображения поддельных страниц авторизации, внешне не отличимых от настоящих. </a:t>
            </a:r>
            <a:r>
              <a:rPr lang="ru-RU" b="1" dirty="0"/>
              <a:t>Затем вредоносная программа перехватывает SMS с кодом подтверждения в рамках двухфакторной аутентификации, предоставляя злоумышленникам полный доступ к банковским счетам. </a:t>
            </a:r>
            <a:endParaRPr lang="ru-RU" dirty="0"/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0F9E17-4B6F-45F8-8C28-FFC2386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EA386C-E8FF-4FC4-B8A1-1B067E15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0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4FFBE-B4D6-4661-84EE-56E57FDF6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Решение </a:t>
            </a:r>
            <a:r>
              <a:rPr lang="en-US" b="1" dirty="0"/>
              <a:t>Kaspersky IoT Secure Gateway</a:t>
            </a:r>
            <a:endParaRPr lang="ru-RU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C768346-F769-4034-BD47-F67558725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955" y="1845579"/>
            <a:ext cx="10952741" cy="4194494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34383B7-D57C-460C-9093-93B98A8E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36C91C-52CD-4F01-AB1F-9518A312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86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59880-925F-4FFE-967A-B5E752607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Безопасность социальных сетей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1A7845F-B0A5-4654-891E-B040B0CEF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751" y="1825625"/>
            <a:ext cx="7356497" cy="435133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E24E7189-6602-42F3-9BF4-F440A2AC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CD6C8D-A301-4C7B-8041-B60B6D34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92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48299-E997-4894-AF54-DFA162B2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Пути взлома аккаунта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6FCEEF-20C2-4C1C-8252-17C25492A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7146" y="2956222"/>
            <a:ext cx="2920237" cy="39017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D3CA780-E7F4-43CA-B681-4701E3653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594D65-0B5D-4F13-8D91-178B85C5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17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5926B8-8210-4131-89B4-1C468EA2AA9A}"/>
              </a:ext>
            </a:extLst>
          </p:cNvPr>
          <p:cNvSpPr/>
          <p:nvPr/>
        </p:nvSpPr>
        <p:spPr>
          <a:xfrm>
            <a:off x="444617" y="1971413"/>
            <a:ext cx="8699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Взломом посредством перебора пароля</a:t>
            </a:r>
          </a:p>
          <a:p>
            <a:r>
              <a:rPr lang="ru-RU" dirty="0"/>
              <a:t> </a:t>
            </a:r>
            <a:r>
              <a:rPr lang="ru-RU" b="1" dirty="0"/>
              <a:t>В интернет-кафе</a:t>
            </a:r>
          </a:p>
          <a:p>
            <a:r>
              <a:rPr lang="ru-RU" b="1" dirty="0"/>
              <a:t>Путем отправки специально построенного сообщения</a:t>
            </a:r>
          </a:p>
          <a:p>
            <a:r>
              <a:rPr lang="ru-RU" b="1" dirty="0"/>
              <a:t>Программные методы</a:t>
            </a:r>
            <a:endParaRPr lang="ru-RU" dirty="0"/>
          </a:p>
          <a:p>
            <a:r>
              <a:rPr lang="ru-RU" b="1" dirty="0"/>
              <a:t>Метод обмана</a:t>
            </a:r>
          </a:p>
          <a:p>
            <a:r>
              <a:rPr lang="ru-RU" b="1" dirty="0"/>
              <a:t>Вирусы</a:t>
            </a:r>
          </a:p>
          <a:p>
            <a:r>
              <a:rPr lang="ru-RU" b="1" dirty="0"/>
              <a:t>Фишинг</a:t>
            </a:r>
          </a:p>
          <a:p>
            <a:r>
              <a:rPr lang="ru-RU" b="1" dirty="0"/>
              <a:t>Клонирование сайтов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399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E33CE-537E-43C7-91A9-1A235FE50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Механизмы взлома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706192-2E5C-45A3-A82E-936607E4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FCCFF3-E316-4C1B-B0E9-948D16ED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18</a:t>
            </a:fld>
            <a:endParaRPr lang="ru-RU"/>
          </a:p>
        </p:txBody>
      </p:sp>
      <p:pic>
        <p:nvPicPr>
          <p:cNvPr id="6" name="Picture 2" descr="ÐÐ°ÑÑÐ¸Ð½ÐºÐ¸ Ð¿Ð¾ Ð·Ð°Ð¿ÑÐ¾ÑÑ xss">
            <a:extLst>
              <a:ext uri="{FF2B5EF4-FFF2-40B4-BE49-F238E27FC236}">
                <a16:creationId xmlns:a16="http://schemas.microsoft.com/office/drawing/2014/main" id="{AC57C7C4-1D34-4788-AF47-31EC0C95BA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8" y="1842204"/>
            <a:ext cx="568654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7082B5-3D68-441E-B0CF-9DCA9D6AB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431" y="2645090"/>
            <a:ext cx="4717409" cy="185488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916E25-7472-4B75-80D0-11E5F7AE198F}"/>
              </a:ext>
            </a:extLst>
          </p:cNvPr>
          <p:cNvSpPr/>
          <p:nvPr/>
        </p:nvSpPr>
        <p:spPr>
          <a:xfrm>
            <a:off x="4700631" y="446959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4">
              <a:buFont typeface="Wingdings" panose="05000000000000000000" pitchFamily="2" charset="2"/>
              <a:buChar char="Ø"/>
            </a:pPr>
            <a:r>
              <a:rPr lang="ru-RU" dirty="0"/>
              <a:t>Для того, чтобы запустить программу на чужом компьютере, можно использовать виртуальную машину, эмулирующую настоящий компьютер, в котором идентификаторы будут совпадать с вашими.</a:t>
            </a:r>
          </a:p>
        </p:txBody>
      </p:sp>
    </p:spTree>
    <p:extLst>
      <p:ext uri="{BB962C8B-B14F-4D97-AF65-F5344CB8AC3E}">
        <p14:creationId xmlns:p14="http://schemas.microsoft.com/office/powerpoint/2010/main" val="3414404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124E6-F111-4A9B-9D08-E551D3C3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T-Hoves"/>
              </a:rPr>
              <a:t>Топ-5 программ-вымогателей в </a:t>
            </a:r>
            <a:r>
              <a:rPr lang="en-US" b="1" dirty="0">
                <a:solidFill>
                  <a:srgbClr val="333333"/>
                </a:solidFill>
                <a:latin typeface="TT-Hoves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TT-Hoves"/>
              </a:rPr>
              <a:t>2021 году</a:t>
            </a:r>
            <a:br>
              <a:rPr lang="ru-RU" b="1" dirty="0">
                <a:solidFill>
                  <a:srgbClr val="333333"/>
                </a:solidFill>
                <a:latin typeface="TT-Hoves"/>
              </a:rPr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F070E2-1094-49D1-805D-65842C7DA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buFont typeface="+mj-lt"/>
              <a:buAutoNum type="arabicPeriod"/>
            </a:pPr>
            <a:r>
              <a:rPr lang="en-US" dirty="0" err="1">
                <a:solidFill>
                  <a:srgbClr val="333333"/>
                </a:solidFill>
                <a:latin typeface="inherit"/>
              </a:rPr>
              <a:t>REvil</a:t>
            </a:r>
            <a:endParaRPr lang="en-US" dirty="0">
              <a:solidFill>
                <a:srgbClr val="333333"/>
              </a:solidFill>
              <a:latin typeface="inherit"/>
            </a:endParaRP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latin typeface="inherit"/>
              </a:rPr>
              <a:t>Clop</a:t>
            </a: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latin typeface="inherit"/>
              </a:rPr>
              <a:t>Conti (</a:t>
            </a:r>
            <a:r>
              <a:rPr lang="en-US" dirty="0" err="1">
                <a:solidFill>
                  <a:srgbClr val="333333"/>
                </a:solidFill>
                <a:latin typeface="inherit"/>
              </a:rPr>
              <a:t>Ryuk</a:t>
            </a:r>
            <a:r>
              <a:rPr lang="en-US" dirty="0">
                <a:solidFill>
                  <a:srgbClr val="333333"/>
                </a:solidFill>
                <a:latin typeface="inherit"/>
              </a:rPr>
              <a:t>)</a:t>
            </a:r>
          </a:p>
          <a:p>
            <a:pPr fontAlgn="base">
              <a:buFont typeface="+mj-lt"/>
              <a:buAutoNum type="arabicPeriod"/>
            </a:pPr>
            <a:r>
              <a:rPr lang="en-US" dirty="0" err="1">
                <a:solidFill>
                  <a:srgbClr val="333333"/>
                </a:solidFill>
                <a:latin typeface="inherit"/>
              </a:rPr>
              <a:t>Babuk</a:t>
            </a:r>
            <a:r>
              <a:rPr lang="en-US" dirty="0">
                <a:solidFill>
                  <a:srgbClr val="333333"/>
                </a:solidFill>
                <a:latin typeface="inherit"/>
              </a:rPr>
              <a:t> Locker</a:t>
            </a:r>
          </a:p>
          <a:p>
            <a:pPr fontAlgn="base">
              <a:buFont typeface="+mj-lt"/>
              <a:buAutoNum type="arabicPeriod"/>
            </a:pPr>
            <a:r>
              <a:rPr lang="en-US" dirty="0" err="1">
                <a:solidFill>
                  <a:srgbClr val="333333"/>
                </a:solidFill>
                <a:latin typeface="inherit"/>
              </a:rPr>
              <a:t>DoppelPaymer</a:t>
            </a:r>
            <a:endParaRPr lang="en-US" dirty="0">
              <a:solidFill>
                <a:srgbClr val="333333"/>
              </a:solidFill>
              <a:latin typeface="inherit"/>
            </a:endParaRP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668905-E4E8-47E3-A8A8-15B9EF86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435267-7EF9-4FEA-B7C9-E8671B3A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1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6A232-3B9E-E605-F797-5AD5D9F2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>
                <a:solidFill>
                  <a:srgbClr val="FF0000"/>
                </a:solidFill>
                <a:effectLst/>
                <a:latin typeface="TT-Hoves"/>
              </a:rPr>
              <a:t>Чем отличается кибербезопасность от информационной безопасности</a:t>
            </a:r>
            <a:br>
              <a:rPr lang="ru-RU" b="0" dirty="0">
                <a:solidFill>
                  <a:srgbClr val="FF0000"/>
                </a:solidFill>
                <a:effectLst/>
                <a:latin typeface="TT-Hove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028847-82E3-8327-863B-219500916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T-Hoves"/>
              </a:rPr>
              <a:t>Понятия «кибербезопасность» и «информационная безопасность» довольно часто используются в качестве синонимов. Однако в действительности эти термины сильно различаются и не являются взаимозаменяемыми.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T-Hoves"/>
              </a:rPr>
              <a:t>Под кибербезопасностью понимают защиту от атак в киберпространстве, а под информационной безопасностью ― защиту данных от любых форм угроз, независимо от того, являются ли они аналоговыми или цифровыми.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9648C0-7E77-CADF-B7DC-B0B8D6CB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BD99-2C50-4B46-9DA1-40F6A9575067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253C58-3221-4262-C22A-E2DEDB04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919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C3368-71E4-403A-9508-62034C52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4EF73-B199-4BA0-92FF-06CDF291B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333333"/>
                </a:solidFill>
                <a:latin typeface="TT-Hoves"/>
              </a:rPr>
              <a:t>В I квартале 2021 года операторы программы-вымогателя </a:t>
            </a:r>
            <a:r>
              <a:rPr lang="ru-RU" dirty="0" err="1">
                <a:solidFill>
                  <a:srgbClr val="333333"/>
                </a:solidFill>
                <a:latin typeface="TT-Hoves"/>
              </a:rPr>
              <a:t>REvil</a:t>
            </a:r>
            <a:r>
              <a:rPr lang="ru-RU" dirty="0">
                <a:solidFill>
                  <a:srgbClr val="333333"/>
                </a:solidFill>
                <a:latin typeface="TT-Hoves"/>
              </a:rPr>
              <a:t> побили все рекорды по запрашиваемым суммам выкупа. </a:t>
            </a:r>
            <a:r>
              <a:rPr lang="ru-RU" dirty="0">
                <a:solidFill>
                  <a:srgbClr val="316EB9"/>
                </a:solidFill>
                <a:latin typeface="TT-Hoves"/>
                <a:hlinkClick r:id="rId2"/>
              </a:rPr>
              <a:t>Атаковав ИТ-компанию </a:t>
            </a:r>
            <a:r>
              <a:rPr lang="ru-RU" dirty="0" err="1">
                <a:solidFill>
                  <a:srgbClr val="316EB9"/>
                </a:solidFill>
                <a:latin typeface="TT-Hoves"/>
                <a:hlinkClick r:id="rId2"/>
              </a:rPr>
              <a:t>Acer</a:t>
            </a:r>
            <a:r>
              <a:rPr lang="ru-RU" dirty="0">
                <a:solidFill>
                  <a:srgbClr val="333333"/>
                </a:solidFill>
                <a:latin typeface="TT-Hoves"/>
              </a:rPr>
              <a:t> они запросили выкуп в размере 50 млн долл. США, а зашифровав сеть </a:t>
            </a:r>
            <a:r>
              <a:rPr lang="ru-RU" dirty="0">
                <a:solidFill>
                  <a:srgbClr val="316EB9"/>
                </a:solidFill>
                <a:latin typeface="TT-Hoves"/>
                <a:hlinkClick r:id="rId3"/>
              </a:rPr>
              <a:t>паназиатской розничной сети </a:t>
            </a:r>
            <a:r>
              <a:rPr lang="ru-RU" dirty="0" err="1">
                <a:solidFill>
                  <a:srgbClr val="316EB9"/>
                </a:solidFill>
                <a:latin typeface="TT-Hoves"/>
                <a:hlinkClick r:id="rId3"/>
              </a:rPr>
              <a:t>Dairy</a:t>
            </a:r>
            <a:r>
              <a:rPr lang="ru-RU" dirty="0">
                <a:solidFill>
                  <a:srgbClr val="316EB9"/>
                </a:solidFill>
                <a:latin typeface="TT-Hoves"/>
                <a:hlinkClick r:id="rId3"/>
              </a:rPr>
              <a:t> </a:t>
            </a:r>
            <a:r>
              <a:rPr lang="ru-RU" dirty="0" err="1">
                <a:solidFill>
                  <a:srgbClr val="316EB9"/>
                </a:solidFill>
                <a:latin typeface="TT-Hoves"/>
                <a:hlinkClick r:id="rId3"/>
              </a:rPr>
              <a:t>Farm</a:t>
            </a:r>
            <a:r>
              <a:rPr lang="ru-RU" dirty="0">
                <a:solidFill>
                  <a:srgbClr val="316EB9"/>
                </a:solidFill>
                <a:latin typeface="TT-Hoves"/>
                <a:hlinkClick r:id="rId3"/>
              </a:rPr>
              <a:t> </a:t>
            </a:r>
            <a:r>
              <a:rPr lang="ru-RU" dirty="0" err="1">
                <a:solidFill>
                  <a:srgbClr val="316EB9"/>
                </a:solidFill>
                <a:latin typeface="TT-Hoves"/>
                <a:hlinkClick r:id="rId3"/>
              </a:rPr>
              <a:t>Group</a:t>
            </a:r>
            <a:r>
              <a:rPr lang="ru-RU" dirty="0">
                <a:solidFill>
                  <a:srgbClr val="333333"/>
                </a:solidFill>
                <a:latin typeface="TT-Hoves"/>
              </a:rPr>
              <a:t> потребовали 30 млн за дешифровщик и нераспространение украденных данных. Такие суммы обусловлены тактикой «чем больше запросишь, тем больше получишь». Успешность кампании подтверждает </a:t>
            </a:r>
            <a:r>
              <a:rPr lang="ru-RU" dirty="0">
                <a:solidFill>
                  <a:srgbClr val="316EB9"/>
                </a:solidFill>
                <a:latin typeface="TT-Hoves"/>
                <a:hlinkClick r:id="rId4"/>
              </a:rPr>
              <a:t>инцидент с ретейлером </a:t>
            </a:r>
            <a:r>
              <a:rPr lang="ru-RU" dirty="0" err="1">
                <a:solidFill>
                  <a:srgbClr val="316EB9"/>
                </a:solidFill>
                <a:latin typeface="TT-Hoves"/>
                <a:hlinkClick r:id="rId4"/>
              </a:rPr>
              <a:t>FatFace</a:t>
            </a:r>
            <a:r>
              <a:rPr lang="ru-RU" dirty="0">
                <a:solidFill>
                  <a:srgbClr val="333333"/>
                </a:solidFill>
                <a:latin typeface="TT-Hoves"/>
              </a:rPr>
              <a:t>. В начале января операторы шифровальщика </a:t>
            </a:r>
            <a:r>
              <a:rPr lang="ru-RU" dirty="0" err="1">
                <a:solidFill>
                  <a:srgbClr val="333333"/>
                </a:solidFill>
                <a:latin typeface="TT-Hoves"/>
              </a:rPr>
              <a:t>Conti</a:t>
            </a:r>
            <a:r>
              <a:rPr lang="ru-RU" dirty="0">
                <a:solidFill>
                  <a:srgbClr val="333333"/>
                </a:solidFill>
                <a:latin typeface="TT-Hoves"/>
              </a:rPr>
              <a:t> (</a:t>
            </a:r>
            <a:r>
              <a:rPr lang="ru-RU" dirty="0" err="1">
                <a:solidFill>
                  <a:srgbClr val="333333"/>
                </a:solidFill>
                <a:latin typeface="TT-Hoves"/>
              </a:rPr>
              <a:t>Ryuk</a:t>
            </a:r>
            <a:r>
              <a:rPr lang="ru-RU" dirty="0">
                <a:solidFill>
                  <a:srgbClr val="333333"/>
                </a:solidFill>
                <a:latin typeface="TT-Hoves"/>
              </a:rPr>
              <a:t>) в результате фишинговой атаки проникли в сеть компании, затем спустя семь дней разведки они извлекли 200 ГБ данных и запустили процесс шифрования. Изначально злоумышленники потребовали 8 млн долл. США, однако в ходе переговоров сумма была снижена до 2 млн — она устроила обе стороны.</a:t>
            </a:r>
            <a:endParaRPr lang="ru-RU" dirty="0"/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0C8997-D974-4339-8DE6-04C92324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E92C08-761D-450C-9861-B7396133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599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057B3-B20C-44E1-A3D3-C98BA887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WANNA CRY (</a:t>
            </a:r>
            <a:r>
              <a:rPr lang="ru-RU" b="1" dirty="0"/>
              <a:t>май 2017)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444E7-2184-490F-934D-277DB3781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его обнаружили в Испании, а затем и в других странах. Больше всего пострадали Россия, Украина и Индия. Из-за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WannaCry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остановилась работа банков, правительственных организаций, аэропортов. В ряде британских больниц не смогли провести срочные операции. Код вируса выглядел слишком примитивным и как будто недописанным. Поэтому появились версии, что разработчик случайно выпустил его раньше времени. В пользу этого говорит и то, что коды для расшифровки не работали. Предполагают, что изначально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WannaCry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был поразить все устройства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Остановить вирус удалось исследователю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Маркусу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Хатчинсу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ником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Malwaretechblog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 обратил внимание, что перед тем, как зашифровать файлы, программа отправляет запрос на несуществующий домен.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Хатчинс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зарегистрировал этот домен, после чего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WannaCry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перестал причинять вред. В создании вируса подозревают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Lazarus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 группировки, связанные с Агентством национальной безопасности США: данные об уязвимости были известны только АНБ.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Ущерб: вирус успел заразить 500 тыс. компьютеров в 150 странах мира и нанести ущерб в $1 млрд 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0F30F-F563-4909-A458-7C9FE23F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4B1AF7-C3A8-4F0C-B7F7-B00167F1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43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C20B3-86B6-4024-9B19-71D67236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Уже взломали?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678B3-5B15-44C3-9C24-0AA9680BD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Меняем пароль на почту. И не на простой, а сложный – используя буквы, цифры, точки и нижние подчеркивания.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2. Теперь меняем пароль к аккаунту. Так же меняем его на сложный пароль.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3. Проверяем свой компьютер на наличие вирусов.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4. Можно сделать рассылку друзьям или написать статус: «меня на днях сломали, если Вам приходило от меня что-то странное — это сделали злоумышленники». Что бы друзья были в курсе.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5. На будущее — не храним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особых конфиденциальных сведений.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P.S. Если не заходит на сайт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ищем файл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hosts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компьютере, открываем его с помощью блокнота и удаляем все в нем кроме строчки: 127.0.0.1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localhost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18CE2-0591-40AC-A9F1-1852AF4D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3A9E07-1660-4BFA-8141-8806FEFB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290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EE4EF-E39A-44D1-A31F-1843B34A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479C2C-D0FC-4C62-92F6-9CF1F97A5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ru-RU" b="1" dirty="0"/>
              <a:t>Есть еще способ:</a:t>
            </a:r>
          </a:p>
          <a:p>
            <a:pPr fontAlgn="base"/>
            <a:r>
              <a:rPr lang="ru-RU" dirty="0"/>
              <a:t>1.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Чтобы вернуть свой аккаунт, нужно: Зайти на страницу http://vkontakte.ru/login.php?op=forgot.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2. В поле “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” ввести почтовый адрес, который вы использовали для входа на свою страницу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3. Нажать кнопку “Прислать пароль”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4. Проверить почту по тому адресу, который отослали.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5. Зайти на свою страницу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Vkontakte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используя присланный пароль, и изменить его до неузнаваемости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P.P.S. Иногда аккаунты взламывают жестче — помимо пароля к контакту определяют пароль к почте и меняют еще и его. В таком случае теряется и аккаунт и почта. В этом случае нужно писать только в тех. поддержку в контакта, с надеждой, что Ваш аккаунт хотя бы заблокируют (а потом уже будут разбираться что к чему).</a:t>
            </a: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Удачного всем общения;)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A27FC-6617-4021-9BD9-973AA6AF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001FE2-9630-4A1F-A2D6-6A74DF9D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05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92452-548C-1013-F90A-D2630435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Threat Intelligence 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C41115-7929-0668-F350-72DAB1075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Специализированные ИБ-компании предоставляют услуги </a:t>
            </a:r>
            <a:r>
              <a:rPr lang="ru-RU" b="1" dirty="0" err="1"/>
              <a:t>киберразведки</a:t>
            </a:r>
            <a:r>
              <a:rPr lang="ru-RU" b="1" dirty="0"/>
              <a:t> по подписке. Для сбора данных об атаках они используют множество источников: сетевые датчики и песочницы, распределенные сети мониторинга, спам-ловушки, </a:t>
            </a:r>
            <a:r>
              <a:rPr lang="ru-RU" b="1" dirty="0" err="1"/>
              <a:t>Proxy</a:t>
            </a:r>
            <a:r>
              <a:rPr lang="ru-RU" b="1" dirty="0"/>
              <a:t> и VPN-сервисы, общедоступную информацию (блоги, СМИ, социальные сети), общедоступные песочницы и другие. Помимо этого, аналитики и «доверенные пользователи» собирают информацию из закрытых сообществ и </a:t>
            </a:r>
            <a:r>
              <a:rPr lang="ru-RU" b="1" dirty="0" err="1"/>
              <a:t>даркнета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677C28-7B27-293A-969D-A6D06146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E0EA9C-1021-276D-0C9D-568E3528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3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A4155-6CF2-4EE2-88E0-3064640C4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Фиды</a:t>
            </a:r>
            <a:r>
              <a:rPr lang="ru-RU" b="1" dirty="0"/>
              <a:t> или сводки данных об угрозах (</a:t>
            </a:r>
            <a:r>
              <a:rPr lang="ru-RU" b="1" dirty="0" err="1"/>
              <a:t>Threat</a:t>
            </a:r>
            <a:r>
              <a:rPr lang="ru-RU" b="1" dirty="0"/>
              <a:t> </a:t>
            </a:r>
            <a:r>
              <a:rPr lang="ru-RU" b="1" dirty="0" err="1"/>
              <a:t>Intelligence</a:t>
            </a:r>
            <a:r>
              <a:rPr lang="ru-RU" b="1" dirty="0"/>
              <a:t> </a:t>
            </a:r>
            <a:r>
              <a:rPr lang="ru-RU" b="1" dirty="0" err="1"/>
              <a:t>Feeds</a:t>
            </a:r>
            <a:r>
              <a:rPr lang="ru-RU" b="1" dirty="0"/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D64246-63AA-4C3B-983E-611158AB8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err="1"/>
              <a:t>Фиды</a:t>
            </a:r>
            <a:r>
              <a:rPr lang="ru-RU" b="1" dirty="0"/>
              <a:t> – это потоки данных, содержащие индикаторы компрометации, т.е. признаки, по которым можно распознать потенциальную угрозу, например, хэши вредоносных файлов, IP-адреса и домены, связанные с преступной активностью. К примеру, компания может использовать данные </a:t>
            </a:r>
            <a:r>
              <a:rPr lang="ru-RU" b="1" dirty="0" err="1"/>
              <a:t>фидов</a:t>
            </a:r>
            <a:r>
              <a:rPr lang="ru-RU" b="1" dirty="0"/>
              <a:t> для блокировки запросов с подозрительных IP-адресов.</a:t>
            </a:r>
          </a:p>
          <a:p>
            <a:r>
              <a:rPr lang="ru-RU" b="1" dirty="0"/>
              <a:t>На данный момент доступны как бесплатные, так и платные базы </a:t>
            </a:r>
            <a:r>
              <a:rPr lang="ru-RU" b="1" dirty="0" err="1"/>
              <a:t>фидов</a:t>
            </a:r>
            <a:r>
              <a:rPr lang="ru-RU" b="1" dirty="0"/>
              <a:t> от некоммерческих организаций, ассоциаций и вендоров. Есть также площадки обмена </a:t>
            </a:r>
            <a:r>
              <a:rPr lang="ru-RU" b="1" dirty="0" err="1"/>
              <a:t>фидами</a:t>
            </a:r>
            <a:r>
              <a:rPr lang="ru-RU" b="1" dirty="0"/>
              <a:t>, такие как IBM X-</a:t>
            </a:r>
            <a:r>
              <a:rPr lang="ru-RU" b="1" dirty="0" err="1"/>
              <a:t>Force</a:t>
            </a:r>
            <a:r>
              <a:rPr lang="ru-RU" b="1" dirty="0"/>
              <a:t> и </a:t>
            </a:r>
            <a:r>
              <a:rPr lang="ru-RU" b="1" dirty="0" err="1"/>
              <a:t>AlienVault</a:t>
            </a:r>
            <a:r>
              <a:rPr lang="ru-RU" b="1" dirty="0"/>
              <a:t>, где представлены и открытые, и платные </a:t>
            </a:r>
            <a:r>
              <a:rPr lang="ru-RU" b="1" dirty="0" err="1"/>
              <a:t>фиды</a:t>
            </a:r>
            <a:r>
              <a:rPr lang="ru-RU" b="1" dirty="0"/>
              <a:t>.</a:t>
            </a:r>
          </a:p>
          <a:p>
            <a:r>
              <a:rPr lang="ru-RU" b="1" dirty="0"/>
              <a:t>Минус </a:t>
            </a:r>
            <a:r>
              <a:rPr lang="ru-RU" b="1" dirty="0" err="1"/>
              <a:t>фидов</a:t>
            </a:r>
            <a:r>
              <a:rPr lang="ru-RU" b="1" dirty="0"/>
              <a:t> заключается в отсутствии контекста. Такие данные сами по себе на дают ответа на ключевые вопросы: какая связь этих индикаторов с конкретными атаками на организации из той или иной отрасли? Какую роль они играют в инфраструктуре киберпреступника? Относятся ли они к конкретному типу вредоносных файлов? Единственный способ получить важный контекст – проводить анализ связей между данными, что весьма </a:t>
            </a:r>
            <a:r>
              <a:rPr lang="ru-RU" b="1" dirty="0" err="1"/>
              <a:t>трудозатратно</a:t>
            </a:r>
            <a:r>
              <a:rPr lang="ru-RU" b="1" dirty="0"/>
              <a:t> и часто осуществляется вручную.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12AE6-B30C-4C8C-AF7C-375B967A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FE4847-9BB5-4689-8CFE-3A20B7E3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74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EF332-5E1D-4191-8C3C-2AC0D65C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Платформы</a:t>
            </a:r>
            <a:r>
              <a:rPr lang="en-US" b="1" dirty="0"/>
              <a:t> </a:t>
            </a:r>
            <a:r>
              <a:rPr lang="ru-RU" b="1" dirty="0" err="1"/>
              <a:t>киберразведки</a:t>
            </a:r>
            <a:r>
              <a:rPr lang="en-US" b="1" dirty="0"/>
              <a:t> (Threat Intelligence Platforms)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77E8364-BBCD-4BE8-B6F4-F1C434646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677" y="1825625"/>
            <a:ext cx="7740645" cy="435133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51D4BB72-C760-4BFF-9B89-6251188E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86BF04-AABB-4BFB-9CF8-2EA975A9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937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4FA43-296D-4DF8-B7F9-CF9077C81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В открытом доступе находятся уже более 2 тыс. записей с данными платежных карт Сбербанка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131E0E6-D524-4FD6-8A13-2DA38EEE3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123" y="1825625"/>
            <a:ext cx="9925754" cy="435133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338B69E1-5B07-4E66-91FE-3070B116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9EEE74-AD20-4B6B-AF69-C3FD00DC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98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5CE58-DA17-49B2-972E-D4AD6430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Deepfake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84D8A2-E368-4290-A37C-0D6D7F16A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Deepfake</a:t>
            </a:r>
            <a:r>
              <a:rPr lang="ru-RU" dirty="0"/>
              <a:t> — это синтетически произведённый медиаконтент, в котором оригинальный человек (тот, кто изначально находится на фото или видео) замещается другим человеком.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66C549-D11A-4C9C-A8C8-863702D63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AF0A65-15CD-4CD9-8E38-C876ED5F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911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B7B23-33B4-47AC-8EEA-F8F924792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Что нас ожидает?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28E399-F4E0-4162-9A99-F82DBD89C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 мере совершенствования данной технологии расширялось ее применение в криминальной сфере. Теперь мошенники генерируют голос для звонков по телефону и создают компрометирующие видеоролики для шантажа. А в будущем? По прогнозам экспертов, </a:t>
            </a:r>
            <a:r>
              <a:rPr lang="en-US" dirty="0" err="1"/>
              <a:t>deepfak</a:t>
            </a:r>
            <a:r>
              <a:rPr lang="ru-RU" dirty="0"/>
              <a:t>'и могут стать угрозой национальной безопасности. Повсеместный сбор биометрических данных создаёт дополнительные риски: фейковое изображение можно будет использовать вместе с фейковыми отпечатками пальцев или следами ДНК.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B71A3A-92CA-4690-B817-D3727821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73DBF0-ECCE-4EC5-9BD2-3039662F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7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6200B-E8E1-6378-469D-AA44F60F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Виды </a:t>
            </a:r>
            <a:r>
              <a:rPr lang="ru-RU" b="1" dirty="0" err="1"/>
              <a:t>киберугроз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F4C0A-216D-34D8-B21A-24EEE09FC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+mj-lt"/>
              <a:buAutoNum type="arabicPeriod"/>
            </a:pPr>
            <a:r>
              <a:rPr lang="ru-RU" b="1" i="0" dirty="0">
                <a:solidFill>
                  <a:srgbClr val="535353"/>
                </a:solidFill>
                <a:effectLst/>
                <a:latin typeface="MuseoSans"/>
              </a:rPr>
              <a:t>Киберпреступление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– действия, организованные одним или несколькими злоумышленниками с целью атаковать систему, чтобы нарушить ее работу или извлечь финансовую выгоду.</a:t>
            </a:r>
          </a:p>
          <a:p>
            <a:pPr algn="l" fontAlgn="base">
              <a:buFont typeface="+mj-lt"/>
              <a:buAutoNum type="arabicPeriod" startAt="2"/>
            </a:pPr>
            <a:r>
              <a:rPr lang="ru-RU" b="1" i="0" dirty="0">
                <a:solidFill>
                  <a:srgbClr val="535353"/>
                </a:solidFill>
                <a:effectLst/>
                <a:latin typeface="MuseoSans"/>
              </a:rPr>
              <a:t>Кибератака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 – действия, нацеленные на сбор информации, в основном политического характера.</a:t>
            </a:r>
          </a:p>
          <a:p>
            <a:pPr algn="l" fontAlgn="base">
              <a:buFont typeface="+mj-lt"/>
              <a:buAutoNum type="arabicPeriod" startAt="3"/>
            </a:pPr>
            <a:r>
              <a:rPr lang="ru-RU" b="1" i="0" dirty="0">
                <a:solidFill>
                  <a:srgbClr val="535353"/>
                </a:solidFill>
                <a:effectLst/>
                <a:latin typeface="MuseoSans"/>
              </a:rPr>
              <a:t>Кибертерроризм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 – действия, направленные на дестабилизацию электронных систем с целью вызвать страх или панику.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132AD-FE9E-0EE7-A017-2BC539C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27C672-392F-AB55-BFAF-5E88C589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290EB7-77CC-6255-8A9F-B46128947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058" y="4951274"/>
            <a:ext cx="3020878" cy="15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3426F-B11B-4B24-92A9-89B2CE4F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Изображение без фальсификации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0EB9860-DCEA-46A3-AA9E-56B6DDBCC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221" y="1690688"/>
            <a:ext cx="3938357" cy="26337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74D3B9D-2FEB-4668-93C7-A7AF8C67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DF1FD0-D70B-4D52-A8C5-3859240A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30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8B7881-E777-436B-A0B2-6EADD32E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769" y="2045195"/>
            <a:ext cx="4761389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38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7A913-823C-40E6-B993-A62CB915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Изображение с фальсификацией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2059C1B-B833-4777-B611-2DD44E8DE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123" y="1900009"/>
            <a:ext cx="3481118" cy="348111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E6150036-DD93-4F94-88FE-AD1E8682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5195AA-C308-4F25-95A0-29D1BF4F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31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4C8B94-5136-4982-B8C1-9C5E39AB2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723" y="1865610"/>
            <a:ext cx="5511262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04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8E56E-7ABC-40A8-BD2C-8E301FA7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933A69-7679-4E17-BC62-130D44E6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В качестве конкретного алгоритма был выбран алгоритм распознавания искусственно синтезированных изображений человеческих лиц за счет поиска несоответствий в бликах света на роговице двух глаз.</a:t>
            </a:r>
          </a:p>
          <a:p>
            <a:r>
              <a:rPr lang="ru-RU" dirty="0"/>
              <a:t>Смысл метода можно понять следующим образом. На изображении реального человеческого лица, снятого камерой, зеркальные блики на роговице двух глаз связаны, поскольку они являются результатом одной и той же световой среды. </a:t>
            </a:r>
          </a:p>
          <a:p>
            <a:r>
              <a:rPr lang="ru-RU" dirty="0"/>
              <a:t>Они зависят от анатомических параметрами двух глаза, включая расстояние между центрами зрачков и диаметра лимба роговицы; положений двух глазных яблока относительно системы координат камеры, т. е. их взаимное расположение в результате ориентации головы; и  расположения и расстояния от источников света до двух глаз, которые измеряются в координатах камеры.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786A6B-EF6B-4B1B-A7FE-1D14AC61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366E66-0B3B-486F-947C-8167D164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697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1460E-2E0F-4344-90E9-11BBCB42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Контакты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1E5FDF-FDB5-4555-941A-2BA43771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84117A-CCD2-429B-939C-A5A197768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33</a:t>
            </a:fld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253D7D31-96B9-4563-B4A1-0755BD690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пр. Победы, 13, </a:t>
            </a:r>
          </a:p>
          <a:p>
            <a:r>
              <a:rPr lang="ru-RU" dirty="0"/>
              <a:t>корпус 20, ком. 20-507 (Деканат ФМИТ)</a:t>
            </a:r>
          </a:p>
          <a:p>
            <a:r>
              <a:rPr lang="ru-RU" dirty="0"/>
              <a:t>ком. 20-521 (кафедра КБМОИС)</a:t>
            </a:r>
          </a:p>
          <a:p>
            <a:r>
              <a:rPr lang="ru-RU" dirty="0">
                <a:sym typeface="Wingdings" panose="05000000000000000000" pitchFamily="2" charset="2"/>
              </a:rPr>
              <a:t></a:t>
            </a:r>
            <a:r>
              <a:rPr lang="ru-RU" dirty="0"/>
              <a:t> 37-25-30 – деканат ФМИТ</a:t>
            </a:r>
          </a:p>
          <a:p>
            <a:r>
              <a:rPr lang="ru-RU" dirty="0">
                <a:sym typeface="Wingdings" panose="05000000000000000000" pitchFamily="2" charset="2"/>
              </a:rPr>
              <a:t></a:t>
            </a:r>
            <a:r>
              <a:rPr lang="ru-RU" dirty="0"/>
              <a:t> 37-25-34 – кафедра КБМОИС</a:t>
            </a:r>
          </a:p>
          <a:p>
            <a:r>
              <a:rPr lang="ru-RU" dirty="0"/>
              <a:t> </a:t>
            </a:r>
          </a:p>
          <a:p>
            <a:r>
              <a:rPr lang="ru-RU" i="1" dirty="0" err="1"/>
              <a:t>E-mail:</a:t>
            </a:r>
            <a:r>
              <a:rPr lang="ru-RU" b="1" i="1" u="sng" dirty="0" err="1">
                <a:hlinkClick r:id="rId2"/>
              </a:rPr>
              <a:t>mois@mail.osu.ru</a:t>
            </a:r>
            <a:endParaRPr lang="ru-RU" dirty="0"/>
          </a:p>
          <a:p>
            <a:r>
              <a:rPr lang="ru-RU" i="1" dirty="0"/>
              <a:t>Группа ВК</a:t>
            </a:r>
            <a:r>
              <a:rPr lang="ru-RU" b="1" i="1" dirty="0"/>
              <a:t> </a:t>
            </a:r>
            <a:r>
              <a:rPr lang="ru-RU" b="1" i="1" dirty="0">
                <a:hlinkClick r:id="rId3"/>
              </a:rPr>
              <a:t>https://vk.com/kb_osu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4B4B2-5BF0-46E0-8669-81173F222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35" y="4191268"/>
            <a:ext cx="2653243" cy="19899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3962BE-14CE-4EAB-B6A2-1B09660F4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601" y="1561093"/>
            <a:ext cx="2638095" cy="2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4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FCFFD-9E05-1506-9908-6047C8BC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Вредоносное ПО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D150B4-5403-49E5-391E-74A1973CA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535353"/>
                </a:solidFill>
                <a:effectLst/>
                <a:latin typeface="MuseoSans"/>
              </a:rPr>
              <a:t>Вирусы –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 программы, которые заражают файлы вредоносным кодом. Чтобы распространяться внутри системы компьютера, они копируют сами себя.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535353"/>
                </a:solidFill>
                <a:effectLst/>
                <a:latin typeface="MuseoSans"/>
              </a:rPr>
              <a:t>Троянцы–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 </a:t>
            </a:r>
            <a:r>
              <a:rPr lang="ru-RU" b="0" i="0" dirty="0" err="1">
                <a:solidFill>
                  <a:srgbClr val="535353"/>
                </a:solidFill>
                <a:effectLst/>
                <a:latin typeface="MuseoSans"/>
              </a:rPr>
              <a:t>вредоносы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, которые прячутся под маской легального ПО. Киберпреступники обманом вынуждают пользователей загрузить троянца на свой компьютер, а потом собирают данные или повреждают их.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535353"/>
                </a:solidFill>
                <a:effectLst/>
                <a:latin typeface="MuseoSans"/>
              </a:rPr>
              <a:t>Шпионское ПО –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 программы, которые втайне следят за действиями пользователя и собирают информацию (к примеру, данные кредитных карт). Затем киберпреступники могут использовать ее в своих целях.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535353"/>
                </a:solidFill>
                <a:effectLst/>
                <a:latin typeface="MuseoSans"/>
              </a:rPr>
              <a:t>Программы-вымогатели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 шифруют файлы и данные. Затем преступники требуют выкуп за восстановление, утверждая, что иначе пользователь потеряет данные.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535353"/>
                </a:solidFill>
                <a:effectLst/>
                <a:latin typeface="MuseoSans"/>
              </a:rPr>
              <a:t>Рекламное ПО –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 программы рекламного характера, с помощью которых может распространяться вредоносное ПО.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1" i="0" dirty="0" err="1">
                <a:solidFill>
                  <a:srgbClr val="535353"/>
                </a:solidFill>
                <a:effectLst/>
                <a:latin typeface="MuseoSans"/>
              </a:rPr>
              <a:t>Ботнеты</a:t>
            </a:r>
            <a:r>
              <a:rPr lang="ru-RU" b="1" i="0" dirty="0">
                <a:solidFill>
                  <a:srgbClr val="535353"/>
                </a:solidFill>
                <a:effectLst/>
                <a:latin typeface="MuseoSans"/>
              </a:rPr>
              <a:t> –</a:t>
            </a:r>
            <a:r>
              <a:rPr lang="ru-RU" b="0" i="0" dirty="0">
                <a:solidFill>
                  <a:srgbClr val="535353"/>
                </a:solidFill>
                <a:effectLst/>
                <a:latin typeface="MuseoSans"/>
              </a:rPr>
              <a:t> сети компьютеров, зараженных вредоносным ПО, которые киберпреступники используют в своих целях.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51A1F3-5E1B-124D-38C9-0E8773BD8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87819-73CC-31EC-9BFB-2F8BF0C5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831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78E08-E2C3-31E9-7158-8239EDD6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222222"/>
                </a:solidFill>
                <a:effectLst/>
                <a:latin typeface="Circe"/>
              </a:rPr>
              <a:t>DDoS-</a:t>
            </a:r>
            <a:r>
              <a:rPr lang="ru-RU" b="1" i="0" dirty="0">
                <a:solidFill>
                  <a:srgbClr val="222222"/>
                </a:solidFill>
                <a:effectLst/>
                <a:latin typeface="Circe"/>
              </a:rPr>
              <a:t>атаки</a:t>
            </a:r>
            <a:br>
              <a:rPr lang="ru-RU" b="1" i="0" dirty="0">
                <a:solidFill>
                  <a:srgbClr val="222222"/>
                </a:solidFill>
                <a:effectLst/>
                <a:latin typeface="Circe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C6EEC9-24FD-DC5B-D578-EB40EF61C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Circe"/>
              </a:rPr>
              <a:t>В сентябре 2021 года сервисы «Яндекса» </a:t>
            </a:r>
            <a:r>
              <a:rPr lang="ru-RU" b="1" i="0" strike="noStrike" dirty="0">
                <a:effectLst/>
                <a:latin typeface="Circ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подверглись</a:t>
            </a:r>
            <a:r>
              <a:rPr lang="ru-RU" b="1" i="0" dirty="0">
                <a:effectLst/>
                <a:latin typeface="Circe"/>
              </a:rPr>
              <a:t> </a:t>
            </a:r>
            <a:r>
              <a:rPr lang="ru-RU" b="1" i="0" dirty="0">
                <a:solidFill>
                  <a:srgbClr val="222222"/>
                </a:solidFill>
                <a:effectLst/>
                <a:latin typeface="Circe"/>
              </a:rPr>
              <a:t>мощнейшей </a:t>
            </a:r>
            <a:r>
              <a:rPr lang="ru-RU" b="1" i="0" dirty="0" err="1">
                <a:solidFill>
                  <a:srgbClr val="222222"/>
                </a:solidFill>
                <a:effectLst/>
                <a:latin typeface="Circe"/>
              </a:rPr>
              <a:t>DDoS</a:t>
            </a:r>
            <a:r>
              <a:rPr lang="ru-RU" b="1" i="0" dirty="0">
                <a:solidFill>
                  <a:srgbClr val="222222"/>
                </a:solidFill>
                <a:effectLst/>
                <a:latin typeface="Circe"/>
              </a:rPr>
              <a:t>-атаке — до 21,8 млн запросов в секунду. Защитной инфраструктуре компании удалось отразить нападение. Мошенники использовали заражённую сеть из более чем 200 устройств.</a:t>
            </a:r>
          </a:p>
          <a:p>
            <a:pPr algn="l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7 августа – 5,2 млн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RPS.</a:t>
            </a:r>
          </a:p>
          <a:p>
            <a:pPr algn="l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9 </a:t>
            </a:r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августа – 6,5 млн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RPS.</a:t>
            </a:r>
            <a:b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29 </a:t>
            </a:r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августа – 9,6 млн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RPS.</a:t>
            </a:r>
            <a:b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31 </a:t>
            </a:r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августа – 10,9 млн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RPS.</a:t>
            </a:r>
            <a:b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5 </a:t>
            </a:r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сентября – 21,8 млн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RPS.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F5F571-E73B-FED7-BA1B-AFCE0B8F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29D507-6683-3501-5940-D43E7BE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23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B340B-6448-A8DA-A412-6A25560B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  <a:latin typeface="Circe"/>
              </a:rPr>
              <a:t>Вирусы-вымогатели</a:t>
            </a:r>
            <a:br>
              <a:rPr lang="ru-RU" b="1" i="0" dirty="0">
                <a:solidFill>
                  <a:srgbClr val="222222"/>
                </a:solidFill>
                <a:effectLst/>
                <a:latin typeface="Circe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2EE4B81-7BFB-BC81-5610-3B3698486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0124" y="1045490"/>
            <a:ext cx="6219794" cy="435133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82D815CE-E7CE-2316-A82D-1EC0D50C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D7F334-6DB0-20C5-784C-DF0BF652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6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50AF2-4A52-61A1-7136-814603154C5D}"/>
              </a:ext>
            </a:extLst>
          </p:cNvPr>
          <p:cNvSpPr txBox="1"/>
          <p:nvPr/>
        </p:nvSpPr>
        <p:spPr>
          <a:xfrm>
            <a:off x="1090048" y="5553423"/>
            <a:ext cx="963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Circe"/>
              </a:rPr>
              <a:t>Рекламный баннер может полностью перекрыть экран, требуя заплатить определённую сумму для разблокировки. Целью вымогателей становятся как компании, так и частные лица.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491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3A1F5-6682-1BBC-4CFD-131DF619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Исследования лаборатории Касперского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7C9177-41E7-CC86-E89B-1F146C6DD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1C1C1C"/>
                </a:solidFill>
                <a:effectLst/>
                <a:latin typeface="MuseoSans"/>
              </a:rPr>
              <a:t>В конце октября 2022 года эксперты «Лаборатории Касперского» обнаружили вредоносную рассылку на русскоязычных пользователей якобы от лица правоохранительных и государственных органов.</a:t>
            </a:r>
          </a:p>
          <a:p>
            <a:r>
              <a:rPr lang="ru-RU" b="1" i="0" dirty="0">
                <a:solidFill>
                  <a:srgbClr val="1C1C1C"/>
                </a:solidFill>
                <a:effectLst/>
                <a:latin typeface="MuseoSans"/>
              </a:rPr>
              <a:t> В 2022 году самым распространённым типом вредоносного ПО, маскирующимся под стриминговые сервисы, стали троянцы</a:t>
            </a:r>
            <a:endParaRPr lang="ru-RU" b="1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964EE8-015D-AF44-2C52-FE62B568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49F8B8-30BF-DB2B-CF6E-3DFC9D1FF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99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F45EF-D82A-403F-B798-09CEAB69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Безопасный интернет вещей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841D41-FAA1-4FC5-8EC9-BFA9B1071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"Интернет Вещей" (</a:t>
            </a:r>
            <a:r>
              <a:rPr lang="ru-RU" b="1" dirty="0" err="1"/>
              <a:t>Internet</a:t>
            </a:r>
            <a:r>
              <a:rPr lang="ru-RU" b="1" dirty="0"/>
              <a:t> </a:t>
            </a:r>
            <a:r>
              <a:rPr lang="ru-RU" b="1" dirty="0" err="1"/>
              <a:t>of</a:t>
            </a:r>
            <a:r>
              <a:rPr lang="ru-RU" b="1" dirty="0"/>
              <a:t> </a:t>
            </a:r>
            <a:r>
              <a:rPr lang="ru-RU" b="1" dirty="0" err="1"/>
              <a:t>things</a:t>
            </a:r>
            <a:r>
              <a:rPr lang="ru-RU" b="1" dirty="0"/>
              <a:t>, IOT) - единая сеть, соединяющая окружающие нас предметы с виртуальным миром.</a:t>
            </a:r>
          </a:p>
          <a:p>
            <a:r>
              <a:rPr lang="ru-RU" b="1" dirty="0"/>
              <a:t>По одному из определений, с точки зрения IОT, «вещь» – любой реальный или виртуальный объект, который существует и перемещается в пространстве и времени и может быть однозначно определен.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1FA355-E46F-4D7E-A2FF-75D40D26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BB1213-3A36-4A9A-9D26-02DA82AE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5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0A3FA-82C2-42A5-8AE0-E5C27E411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/>
                <a:ea typeface="Times New Roman"/>
                <a:cs typeface="Times New Roman"/>
              </a:rPr>
              <a:t>Рост числа подключенных устройств на одного человека </a:t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9D3FA2B-5610-41C5-A2D9-09BCF423F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520" y="1825625"/>
            <a:ext cx="7652960" cy="435133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50A26DF2-466A-435E-9F1B-F9268097B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1E67-C08C-470E-80AE-90901752BC62}" type="datetime1">
              <a:rPr lang="ru-RU" smtClean="0"/>
              <a:t>03.11.2022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40379F-8C8E-4E6C-A8FF-BFB489ED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AEE4-40DA-4138-A3D0-2E717ADDFD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943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2162</Words>
  <Application>Microsoft Office PowerPoint</Application>
  <PresentationFormat>Широкоэкранный</PresentationFormat>
  <Paragraphs>165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Circe</vt:lpstr>
      <vt:lpstr>inherit</vt:lpstr>
      <vt:lpstr>MuseoSans</vt:lpstr>
      <vt:lpstr>Roboto</vt:lpstr>
      <vt:lpstr>Times New Roman</vt:lpstr>
      <vt:lpstr>TT-Hoves</vt:lpstr>
      <vt:lpstr>Wingdings</vt:lpstr>
      <vt:lpstr>Тема Office</vt:lpstr>
      <vt:lpstr>КИБЕРБЕЗОПАСНОСТЬ И ЗАЩИТА ДАННЫХ</vt:lpstr>
      <vt:lpstr>Чем отличается кибербезопасность от информационной безопасности </vt:lpstr>
      <vt:lpstr>Виды киберугроз</vt:lpstr>
      <vt:lpstr>Вредоносное ПО</vt:lpstr>
      <vt:lpstr>DDoS-атаки </vt:lpstr>
      <vt:lpstr>Вирусы-вымогатели </vt:lpstr>
      <vt:lpstr>Исследования лаборатории Касперского</vt:lpstr>
      <vt:lpstr>Безопасный интернет вещей</vt:lpstr>
      <vt:lpstr>Рост числа подключенных устройств на одного человека  </vt:lpstr>
      <vt:lpstr>Бытовые камеры видеонаблюдения, погодные станции, роутеры и другая техника стали для хакеров ключом для взлома российских банков. В ноябре 2017 года одна такая атака шла более суток.</vt:lpstr>
      <vt:lpstr>В сентябре 2016 г. китайские хакеры из компании Keen Security Lab, специализирующейся на кибербезопасности, смогли удаленно взломать электромобиль Tesla Model S</vt:lpstr>
      <vt:lpstr>Развлекся с "Боингом"</vt:lpstr>
      <vt:lpstr>Презентация PowerPoint</vt:lpstr>
      <vt:lpstr>Презентация PowerPoint</vt:lpstr>
      <vt:lpstr>Решение Kaspersky IoT Secure Gateway</vt:lpstr>
      <vt:lpstr>Безопасность социальных сетей</vt:lpstr>
      <vt:lpstr>Пути взлома аккаунта</vt:lpstr>
      <vt:lpstr>Механизмы взлома</vt:lpstr>
      <vt:lpstr>Топ-5 программ-вымогателей в  2021 году </vt:lpstr>
      <vt:lpstr>Презентация PowerPoint</vt:lpstr>
      <vt:lpstr>WANNA CRY (май 2017)</vt:lpstr>
      <vt:lpstr>Уже взломали?</vt:lpstr>
      <vt:lpstr>Презентация PowerPoint</vt:lpstr>
      <vt:lpstr>Threat Intelligence </vt:lpstr>
      <vt:lpstr>Фиды или сводки данных об угрозах (Threat Intelligence Feeds)</vt:lpstr>
      <vt:lpstr>Платформы киберразведки (Threat Intelligence Platforms) </vt:lpstr>
      <vt:lpstr>В открытом доступе находятся уже более 2 тыс. записей с данными платежных карт Сбербанка</vt:lpstr>
      <vt:lpstr>Deepfake </vt:lpstr>
      <vt:lpstr>Что нас ожидает?</vt:lpstr>
      <vt:lpstr>Изображение без фальсификации</vt:lpstr>
      <vt:lpstr>Изображение с фальсификацией</vt:lpstr>
      <vt:lpstr>Презентация PowerPoint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КИБЕРБЕЗОПАСНОСТЬ И ЗАЩИТА ДАННЫХ</dc:title>
  <dc:creator>Ирина Валерьевна Влацкая</dc:creator>
  <cp:lastModifiedBy>Ирина Валерьевна Влацкая</cp:lastModifiedBy>
  <cp:revision>10</cp:revision>
  <dcterms:created xsi:type="dcterms:W3CDTF">2022-11-02T18:43:22Z</dcterms:created>
  <dcterms:modified xsi:type="dcterms:W3CDTF">2022-11-03T05:50:48Z</dcterms:modified>
</cp:coreProperties>
</file>